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68580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1" roundtripDataSignature="AMtx7mgIeK7e/OVTE4oWD10r2+YjPaCY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D3AD14-B3FB-472F-8D4D-A8A0B92EC1B4}">
  <a:tblStyle styleId="{49D3AD14-B3FB-472F-8D4D-A8A0B92EC1B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42d90e94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6" name="Google Shape;56;g342d90e94d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42d90e94d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3" name="Google Shape;63;g342d90e94d8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2d90e94d8_0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342d90e94d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42d90e94d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6" name="Google Shape;76;g342d90e94d8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42d90e94d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3" name="Google Shape;83;g342d90e94d8_0_2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42d90e94d8_0_25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42d90e94d8_0_2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342d90e94d8_0_2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2df5cb1f2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2df5cb1f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42df5cb1f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5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8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gif"/><Relationship Id="rId4" Type="http://schemas.openxmlformats.org/officeDocument/2006/relationships/image" Target="../media/image6.gif"/><Relationship Id="rId5" Type="http://schemas.openxmlformats.org/officeDocument/2006/relationships/image" Target="../media/image15.gif"/><Relationship Id="rId6" Type="http://schemas.openxmlformats.org/officeDocument/2006/relationships/image" Target="../media/image1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42d90e94d8_0_0"/>
          <p:cNvSpPr/>
          <p:nvPr/>
        </p:nvSpPr>
        <p:spPr>
          <a:xfrm>
            <a:off x="0" y="0"/>
            <a:ext cx="6111300" cy="6111300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59" name="Google Shape;59;g342d90e94d8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g342d90e94d8_0_0"/>
          <p:cNvSpPr txBox="1"/>
          <p:nvPr/>
        </p:nvSpPr>
        <p:spPr>
          <a:xfrm>
            <a:off x="1452000" y="40177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2">
                <a:solidFill>
                  <a:srgbClr val="FFFF00"/>
                </a:solidFill>
              </a:rPr>
              <a:t>Team 37: M</a:t>
            </a:r>
            <a:r>
              <a:rPr b="1" lang="en-US" sz="2662">
                <a:solidFill>
                  <a:srgbClr val="FFFF00"/>
                </a:solidFill>
              </a:rPr>
              <a:t>icrohistological Analysis of the Dietary Habits of Sheep: GrazeView AI</a:t>
            </a:r>
            <a:endParaRPr b="1" sz="2822">
              <a:solidFill>
                <a:srgbClr val="FFFF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00"/>
                </a:solidFill>
              </a:rPr>
              <a:t>Bi-Weekly Update 5</a:t>
            </a:r>
            <a:endParaRPr b="1" sz="3600">
              <a:solidFill>
                <a:srgbClr val="FFFF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3600">
                <a:solidFill>
                  <a:srgbClr val="FFFF00"/>
                </a:solidFill>
              </a:rPr>
            </a:br>
            <a:r>
              <a:rPr b="1" lang="en-US" sz="2000">
                <a:solidFill>
                  <a:srgbClr val="FFFF00"/>
                </a:solidFill>
              </a:rPr>
              <a:t>Godson Edewor, Arnav Gokhale, Jack Nelson, and Nate Scott</a:t>
            </a:r>
            <a:br>
              <a:rPr b="1" lang="en-US" sz="2455">
                <a:solidFill>
                  <a:srgbClr val="FFFF00"/>
                </a:solidFill>
              </a:rPr>
            </a:br>
            <a:r>
              <a:rPr b="1" lang="en-US" sz="2455">
                <a:solidFill>
                  <a:srgbClr val="FFFF00"/>
                </a:solidFill>
              </a:rPr>
              <a:t>Sponsor: John Lusher</a:t>
            </a:r>
            <a:br>
              <a:rPr b="1" lang="en-US" sz="2455">
                <a:solidFill>
                  <a:srgbClr val="FFFF00"/>
                </a:solidFill>
              </a:rPr>
            </a:br>
            <a:r>
              <a:rPr b="1" lang="en-US" sz="2455">
                <a:solidFill>
                  <a:srgbClr val="FFFF00"/>
                </a:solidFill>
              </a:rPr>
              <a:t>TA: </a:t>
            </a:r>
            <a:r>
              <a:rPr b="1" lang="en-US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Sabyasachi Gupta</a:t>
            </a:r>
            <a:br>
              <a:rPr b="1" lang="en-US" sz="2455">
                <a:solidFill>
                  <a:srgbClr val="FFFF00"/>
                </a:solidFill>
              </a:rPr>
            </a:br>
            <a:endParaRPr b="1" sz="36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/>
          <p:nvPr>
            <p:ph idx="1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Questions?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2d90e94d8_0_5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 </a:t>
            </a:r>
            <a:endParaRPr/>
          </a:p>
        </p:txBody>
      </p:sp>
      <p:sp>
        <p:nvSpPr>
          <p:cNvPr id="66" name="Google Shape;66;g342d90e94d8_0_51"/>
          <p:cNvSpPr txBox="1"/>
          <p:nvPr>
            <p:ph idx="1" type="body"/>
          </p:nvPr>
        </p:nvSpPr>
        <p:spPr>
          <a:xfrm>
            <a:off x="457200" y="1838250"/>
            <a:ext cx="55422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1081"/>
              <a:buNone/>
            </a:pPr>
            <a:r>
              <a:rPr lang="en-US" sz="2400"/>
              <a:t>Problem Statement:</a:t>
            </a:r>
            <a:endParaRPr sz="2400"/>
          </a:p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TAMU AgriLife is currently investigating the Dietary Habits of Sheep and the effect it has on their wool.</a:t>
            </a:r>
            <a:endParaRPr sz="24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1081"/>
              <a:buNone/>
            </a:pPr>
            <a:r>
              <a:t/>
            </a:r>
            <a:endParaRPr sz="2400"/>
          </a:p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This can be a very time consuming effort, when analyzing microscopic samples by hand.</a:t>
            </a:r>
            <a:endParaRPr sz="2400"/>
          </a:p>
          <a:p>
            <a: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2806"/>
              <a:buNone/>
            </a:pPr>
            <a:r>
              <a:rPr lang="en-US" sz="2350"/>
              <a:t>Solution Proposal:</a:t>
            </a:r>
            <a:endParaRPr sz="2350"/>
          </a:p>
          <a:p>
            <a:pPr indent="-3666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350"/>
              <a:t>GrazeView AI will allow the process of analyzing these microscope slides to become automated.</a:t>
            </a:r>
            <a:endParaRPr sz="235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2806"/>
              <a:buNone/>
            </a:pPr>
            <a:r>
              <a:t/>
            </a:r>
            <a:endParaRPr sz="2350"/>
          </a:p>
          <a:p>
            <a:pPr indent="-3666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350"/>
              <a:t>This will save TAMU AgriLife both time and money spent in training individuals that analyze by hand.</a:t>
            </a:r>
            <a:endParaRPr sz="2350"/>
          </a:p>
        </p:txBody>
      </p:sp>
      <p:pic>
        <p:nvPicPr>
          <p:cNvPr id="67" name="Google Shape;67;g342d90e94d8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7075" y="2809152"/>
            <a:ext cx="2839798" cy="2695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2d90e94d8_0_102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980"/>
          </a:p>
        </p:txBody>
      </p:sp>
      <p:pic>
        <p:nvPicPr>
          <p:cNvPr id="73" name="Google Shape;73;g342d90e94d8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57677"/>
            <a:ext cx="8839200" cy="4124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2d90e94d8_0_15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 </a:t>
            </a:r>
            <a:endParaRPr/>
          </a:p>
        </p:txBody>
      </p:sp>
      <p:graphicFrame>
        <p:nvGraphicFramePr>
          <p:cNvPr id="79" name="Google Shape;79;g342d90e94d8_0_152"/>
          <p:cNvGraphicFramePr/>
          <p:nvPr/>
        </p:nvGraphicFramePr>
        <p:xfrm>
          <a:off x="286334" y="22731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{49D3AD14-B3FB-472F-8D4D-A8A0B92EC1B4}</a:tableStyleId>
              </a:tblPr>
              <a:tblGrid>
                <a:gridCol w="1245350"/>
                <a:gridCol w="1240575"/>
                <a:gridCol w="1242975"/>
                <a:gridCol w="1252525"/>
                <a:gridCol w="1308550"/>
                <a:gridCol w="1182175"/>
                <a:gridCol w="1099200"/>
              </a:tblGrid>
              <a:tr h="1387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Subsystem Final Validation</a:t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(01/29)</a:t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Begin ML/UI Integration</a:t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(02/03)</a:t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Finish ML/UI Integration</a:t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Begin DB/UI Integration</a:t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(02/17)</a:t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Finalize DB/UI Integration</a:t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Fix Integration Errors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(03/03)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Project-wide Validation</a:t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(03/24)</a:t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Validate Until Demo</a:t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Demo and Report</a:t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(04/16)</a:t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0" name="Google Shape;80;g342d90e94d8_0_152"/>
          <p:cNvSpPr txBox="1"/>
          <p:nvPr/>
        </p:nvSpPr>
        <p:spPr>
          <a:xfrm>
            <a:off x="3550050" y="3815075"/>
            <a:ext cx="22644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*All Dates represent completion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" name="Google Shape;85;g342d90e94d8_0_203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{49D3AD14-B3FB-472F-8D4D-A8A0B92EC1B4}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[~35 Hours]</a:t>
                      </a:r>
                      <a:r>
                        <a:rPr lang="en-US" sz="1800" u="none" cap="none" strike="noStrike"/>
                        <a:t>                         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3556775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GrazeView Final Model </a:t>
                      </a:r>
                      <a:r>
                        <a:rPr lang="en-US" sz="1800"/>
                        <a:t>developed</a:t>
                      </a:r>
                      <a:r>
                        <a:rPr lang="en-US" sz="1800"/>
                        <a:t> and embedded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GrazeView Installer created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GrazeView Driver Installation embedded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Output sync speed with GrazeView database massively increased using Microsoft ODBC Driver 18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Final Application-Wide Testing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Complete research paper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6" name="Google Shape;86;g342d90e94d8_0_203"/>
          <p:cNvSpPr txBox="1"/>
          <p:nvPr/>
        </p:nvSpPr>
        <p:spPr>
          <a:xfrm>
            <a:off x="-723550" y="1047250"/>
            <a:ext cx="103701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</a:rPr>
              <a:t>User Interface &amp; Machine Learning &amp; Database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20"/>
              <a:t>Godson Edewor, </a:t>
            </a:r>
            <a:r>
              <a:rPr b="1" lang="en-US" sz="1720">
                <a:solidFill>
                  <a:srgbClr val="000000"/>
                </a:solidFill>
              </a:rPr>
              <a:t>Jack Nelson,</a:t>
            </a:r>
            <a:r>
              <a:rPr b="1" lang="en-US" sz="1720"/>
              <a:t> </a:t>
            </a:r>
            <a:r>
              <a:rPr b="1" lang="en-US" sz="1720">
                <a:solidFill>
                  <a:srgbClr val="000000"/>
                </a:solidFill>
              </a:rPr>
              <a:t> Nate Scott, Arnav Gokhale</a:t>
            </a:r>
            <a:endParaRPr b="1" sz="298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2d90e94d8_0_25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User Interface &amp; Machine Learning &amp; Database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20">
                <a:solidFill>
                  <a:srgbClr val="000000"/>
                </a:solidFill>
              </a:rPr>
              <a:t>Godson Edewor, Jack Nelson,  Nate Scott, Arnav Gokhale</a:t>
            </a:r>
            <a:endParaRPr/>
          </a:p>
        </p:txBody>
      </p:sp>
      <p:pic>
        <p:nvPicPr>
          <p:cNvPr id="93" name="Google Shape;93;g342d90e94d8_0_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20550"/>
            <a:ext cx="4260525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342d90e94d8_0_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6576" y="2020550"/>
            <a:ext cx="4587424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2df5cb1f2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User Interface &amp; Machine Learning &amp; Database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20">
                <a:solidFill>
                  <a:srgbClr val="000000"/>
                </a:solidFill>
              </a:rPr>
              <a:t>Godson Edewor, Jack Nelson,  Nate Scott, Arnav Gokhale</a:t>
            </a:r>
            <a:endParaRPr/>
          </a:p>
        </p:txBody>
      </p:sp>
      <p:pic>
        <p:nvPicPr>
          <p:cNvPr id="101" name="Google Shape;101;g342df5cb1f2_0_0"/>
          <p:cNvPicPr preferRelativeResize="0"/>
          <p:nvPr/>
        </p:nvPicPr>
        <p:blipFill rotWithShape="1">
          <a:blip r:embed="rId3">
            <a:alphaModFix/>
          </a:blip>
          <a:srcRect b="0" l="655" r="0" t="0"/>
          <a:stretch/>
        </p:blipFill>
        <p:spPr>
          <a:xfrm>
            <a:off x="131425" y="2503350"/>
            <a:ext cx="3592575" cy="201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342df5cb1f2_0_0" title="SplashScreenshot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25" y="4717675"/>
            <a:ext cx="3606189" cy="20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342df5cb1f2_0_0" title="DataLibraryRecording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8123" y="2083725"/>
            <a:ext cx="4391126" cy="23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342df5cb1f2_0_0" title="UploadRecording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0326" y="4612450"/>
            <a:ext cx="3772849" cy="201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 </a:t>
            </a:r>
            <a:endParaRPr/>
          </a:p>
        </p:txBody>
      </p:sp>
      <p:pic>
        <p:nvPicPr>
          <p:cNvPr id="110" name="Google Shape;11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49815"/>
            <a:ext cx="9143998" cy="3225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Validation Plan </a:t>
            </a:r>
            <a:endParaRPr/>
          </a:p>
        </p:txBody>
      </p:sp>
      <p:pic>
        <p:nvPicPr>
          <p:cNvPr id="116" name="Google Shape;11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83250"/>
            <a:ext cx="8229601" cy="5274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